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66" r:id="rId7"/>
    <p:sldId id="275" r:id="rId8"/>
    <p:sldId id="258" r:id="rId9"/>
    <p:sldId id="276" r:id="rId10"/>
    <p:sldId id="278" r:id="rId11"/>
    <p:sldId id="265" r:id="rId12"/>
    <p:sldId id="279" r:id="rId13"/>
    <p:sldId id="280" r:id="rId14"/>
    <p:sldId id="281" r:id="rId15"/>
    <p:sldId id="282" r:id="rId16"/>
    <p:sldId id="283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B31D-3EDB-3A4C-9810-0A51CF8F492B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BA25-45AC-0C48-96BD-5DDCEEC5A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 half of the respondents have previously tried Red Bull, making it the most commonly experienced brand among current options.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9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 half of the respondents have previously tried Red Bull, making it the most commonly experienced brand among current options.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0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7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xmlns="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xmlns="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xmlns="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xmlns="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xmlns="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xmlns="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xmlns="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xmlns="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xmlns="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xmlns="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xmlns="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xmlns="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xmlns="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xmlns="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xmlns="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xmlns="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xmlns="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xmlns="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xmlns="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xmlns="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xmlns="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xmlns="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xmlns="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xmlns="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xmlns="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xmlns="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xmlns="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xmlns="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xmlns="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xmlns="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xmlns="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xmlns="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xmlns="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xmlns="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xmlns="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xmlns="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xmlns="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xmlns="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xmlns="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xmlns="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xmlns="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xmlns="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xmlns="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xmlns="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xmlns="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xmlns="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xmlns="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xmlns="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xmlns="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0792" y="2188564"/>
            <a:ext cx="6975835" cy="2450827"/>
          </a:xfrm>
        </p:spPr>
        <p:txBody>
          <a:bodyPr>
            <a:normAutofit/>
          </a:bodyPr>
          <a:lstStyle/>
          <a:p>
            <a:r>
              <a:rPr lang="en-US" sz="5200" dirty="0" smtClean="0"/>
              <a:t>Consumer Insights Analysis for Food and Beverage Industry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8527" y="4639391"/>
            <a:ext cx="4093029" cy="1642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MEGHNA GHOSH</a:t>
            </a:r>
          </a:p>
          <a:p>
            <a:r>
              <a:rPr lang="en-US" dirty="0"/>
              <a:t>DATA ANALYST INTERN</a:t>
            </a:r>
          </a:p>
          <a:p>
            <a:r>
              <a:rPr lang="en-US" dirty="0"/>
              <a:t>MENTORNESS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xmlns="" id="{32CAE77E-CF7A-47FE-869E-1176F6CADC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B7F3532-0764-4856-AF98-4671C7227F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955" y="2985805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/>
              <a:t>The majority of people are interested in natural and organic products, indicating a strong consumer shift towards healthier and more sustainable choices.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52CF4D-B32A-5D9B-A6B8-5E85A35D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6" y="2406389"/>
            <a:ext cx="581360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955" y="2985805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/>
              <a:t>The majority of people prevent trying these brands since they are not available locally, followed by health concerns, disinterest in energy drinks, unfamiliarity with the brand and others.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0A0572-B68A-E2BF-FBBC-3F720233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9574"/>
            <a:ext cx="5810865" cy="36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9955" y="2985805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60.65% of respondents have health concerns related to brands in the food and beverage industry.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9BC37DC-C235-01B8-BB7B-10B57630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352" y="2205871"/>
            <a:ext cx="4153642" cy="38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4223" y="2715414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The majority of respondents consume these products during sports or exercise, followed by studying or working late, social outings or parties, other activities, and driving or commuting.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6EEBE4-B3DD-44B8-786C-4B6D4714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847" y="2271860"/>
            <a:ext cx="4967925" cy="37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30F2A250-52D7-4D99-BD0B-BCB3EA1B3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-1249959" y="0"/>
            <a:ext cx="6593746" cy="6858001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xmlns="" id="{F2959A91-4FC0-437D-AC15-2DA5FC8C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7" y="457201"/>
            <a:ext cx="7137043" cy="1541281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943E7C-A74D-4CB3-844B-51917C88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2961" y="2338985"/>
            <a:ext cx="6486852" cy="41785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Healthier Products: Reduce sugar, add natural ingredients.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Flavors: Cater to diverse preferences.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Availability: Expand local market presence.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Targeted Marketing: Highlight health benefits via online ads and TV.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Boost Brand Awareness: Educate consumers in low-awareness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Sustainability: Focus on natural and organic offerings.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Strategic Positioning: Target sports, exercise, and late-night consumption.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D0173078-5567-4EA7-8EFA-35D245A89A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3846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765"/>
            <a:ext cx="11118272" cy="166254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CA79AC-C897-45AD-8CB4-023E28E30E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>
            <a:extLst>
              <a:ext uri="{FF2B5EF4-FFF2-40B4-BE49-F238E27FC236}">
                <a16:creationId xmlns:a16="http://schemas.microsoft.com/office/drawing/2014/main" xmlns="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0449"/>
          <a:stretch/>
        </p:blipFill>
        <p:spPr>
          <a:xfrm>
            <a:off x="5917325" y="0"/>
            <a:ext cx="627467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79" y="2233533"/>
            <a:ext cx="4704751" cy="2833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Overview of the survey data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Brand perception analysis</a:t>
            </a:r>
          </a:p>
          <a:p>
            <a:r>
              <a:rPr lang="en-US" dirty="0"/>
              <a:t>Consumer preferences</a:t>
            </a:r>
          </a:p>
          <a:p>
            <a:r>
              <a:rPr lang="en-US" dirty="0"/>
              <a:t>Recommendations for improvement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64">
            <a:extLst>
              <a:ext uri="{FF2B5EF4-FFF2-40B4-BE49-F238E27FC236}">
                <a16:creationId xmlns:a16="http://schemas.microsoft.com/office/drawing/2014/main" xmlns="" id="{A386F435-7EEA-4D68-8B9F-BA4923518CF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17816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1"/>
            <a:ext cx="9997440" cy="1662113"/>
          </a:xfrm>
        </p:spPr>
        <p:txBody>
          <a:bodyPr>
            <a:normAutofit/>
          </a:bodyPr>
          <a:lstStyle/>
          <a:p>
            <a:r>
              <a:rPr lang="en-US" dirty="0"/>
              <a:t>Survey Data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B6990F-5DC9-9043-9232-F1297EA7F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805" y="2318994"/>
            <a:ext cx="3877195" cy="784343"/>
          </a:xfrm>
        </p:spPr>
        <p:txBody>
          <a:bodyPr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en-US" b="1" cap="none" dirty="0"/>
              <a:t>Survey Design &amp;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339072" cy="2827182"/>
          </a:xfrm>
        </p:spPr>
        <p:txBody>
          <a:bodyPr>
            <a:normAutofit/>
          </a:bodyPr>
          <a:lstStyle/>
          <a:p>
            <a:r>
              <a:rPr lang="en-US" dirty="0"/>
              <a:t>Captured insights on consumer behavior and brand perception.</a:t>
            </a:r>
          </a:p>
          <a:p>
            <a:r>
              <a:rPr lang="en-US" dirty="0"/>
              <a:t>Targeted diverse demographics across cities and tiers.</a:t>
            </a:r>
          </a:p>
          <a:p>
            <a:r>
              <a:rPr lang="en-US" dirty="0"/>
              <a:t>Sample Size: 10,000. Mode: Online/Offline.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608CD15-85BD-DB4A-917B-4E7521F75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8480" y="2484326"/>
            <a:ext cx="3221182" cy="619011"/>
          </a:xfrm>
        </p:spPr>
        <p:txBody>
          <a:bodyPr/>
          <a:lstStyle/>
          <a:p>
            <a:pPr algn="ctr"/>
            <a:r>
              <a:rPr lang="en-US" b="1" cap="none" dirty="0"/>
              <a:t>Data 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91959" y="3187458"/>
            <a:ext cx="3221182" cy="2827182"/>
          </a:xfrm>
        </p:spPr>
        <p:txBody>
          <a:bodyPr>
            <a:normAutofit/>
          </a:bodyPr>
          <a:lstStyle/>
          <a:p>
            <a:r>
              <a:rPr lang="en-US" dirty="0" err="1"/>
              <a:t>Fact_Survey_Responses</a:t>
            </a:r>
            <a:r>
              <a:rPr lang="en-US" dirty="0"/>
              <a:t>: Core survey data (e.g., consumption frequency).</a:t>
            </a:r>
          </a:p>
          <a:p>
            <a:r>
              <a:rPr lang="en-US" dirty="0" err="1"/>
              <a:t>Dim_cities</a:t>
            </a:r>
            <a:r>
              <a:rPr lang="en-US" dirty="0"/>
              <a:t>: City and tier </a:t>
            </a:r>
            <a:r>
              <a:rPr lang="en-US" dirty="0" err="1"/>
              <a:t>information.Dim_respondents</a:t>
            </a:r>
            <a:r>
              <a:rPr lang="en-US" dirty="0"/>
              <a:t>: </a:t>
            </a:r>
          </a:p>
          <a:p>
            <a:r>
              <a:rPr lang="en-US" dirty="0"/>
              <a:t>Demographics (age, gender, city).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4DDDE18-57BD-844A-8AB7-FFA372F31F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6013" y="2484326"/>
            <a:ext cx="3221182" cy="619011"/>
          </a:xfrm>
        </p:spPr>
        <p:txBody>
          <a:bodyPr/>
          <a:lstStyle/>
          <a:p>
            <a:pPr algn="ctr"/>
            <a:r>
              <a:rPr lang="en-US" b="1" cap="none" dirty="0"/>
              <a:t>Analysis Focus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638C1D3-13E5-8E44-8AD1-D086D9AE2B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99281" y="3187458"/>
            <a:ext cx="3097913" cy="2827182"/>
          </a:xfrm>
        </p:spPr>
        <p:txBody>
          <a:bodyPr/>
          <a:lstStyle/>
          <a:p>
            <a:r>
              <a:rPr lang="en-US" dirty="0"/>
              <a:t>Identified key trends, consumer preferences, and brand perceptions.</a:t>
            </a:r>
          </a:p>
          <a:p>
            <a:pPr marL="0" indent="0">
              <a:buNone/>
            </a:pPr>
            <a:endParaRPr lang="en-US" sz="400" dirty="0"/>
          </a:p>
          <a:p>
            <a:r>
              <a:rPr lang="en-US" dirty="0"/>
              <a:t>Analyzed across age, gender, and city tiers.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525AACA-1DD4-4326-94A4-27CF98EB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468EE720-6593-C968-B6C1-575A04EEC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279769" y="4762"/>
            <a:ext cx="7993929" cy="6923939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xmlns="" id="{F2959A91-4FC0-437D-AC15-2DA5FC8C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" y="4763"/>
            <a:ext cx="4279854" cy="1890026"/>
          </a:xfrm>
        </p:spPr>
        <p:txBody>
          <a:bodyPr/>
          <a:lstStyle/>
          <a:p>
            <a:r>
              <a:rPr lang="en-US" sz="5400" dirty="0"/>
              <a:t>Brand Insights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8124124-F6BB-486F-96EC-75A0CC0B577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FCEF05-3A03-4BED-B0DD-9680C07AD2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F3F8CD-6ECD-12BB-F3FE-4D0C87F76D33}"/>
              </a:ext>
            </a:extLst>
          </p:cNvPr>
          <p:cNvSpPr txBox="1"/>
          <p:nvPr/>
        </p:nvSpPr>
        <p:spPr>
          <a:xfrm>
            <a:off x="0" y="2026763"/>
            <a:ext cx="443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A423CB-91BC-3565-8D53-2D7C32BCCE3A}"/>
              </a:ext>
            </a:extLst>
          </p:cNvPr>
          <p:cNvSpPr txBox="1"/>
          <p:nvPr/>
        </p:nvSpPr>
        <p:spPr>
          <a:xfrm>
            <a:off x="103652" y="2248271"/>
            <a:ext cx="40723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Male (6.03K), Female (3.45K), Non-Binary (507).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Males aged 19-30 show the highest consumption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marketing channels: Online ads (40.2%) and TV commercials (26.88%).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Coca-Cola and Pepsi are the most consumed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Coca-Cola has the strongest positive brand perception.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16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95" y="290260"/>
            <a:ext cx="8142467" cy="12521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Brand Perception and Consumer Preferences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19E24BD9-7C4F-4CBC-A1A3-365B17564D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1722664"/>
            <a:ext cx="12199938" cy="51353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4A761C-7039-4C48-BCE5-1581B3782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2D2B2E4F-00D9-FAEC-69BA-52F16994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1471" y="0"/>
            <a:ext cx="6950530" cy="366231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F31259E-2C58-0055-6C86-0001AFB9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471" y="3662314"/>
            <a:ext cx="6950530" cy="31956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B1BCD1-D63C-0256-01DC-17AF3BA37BBB}"/>
              </a:ext>
            </a:extLst>
          </p:cNvPr>
          <p:cNvSpPr txBox="1"/>
          <p:nvPr/>
        </p:nvSpPr>
        <p:spPr>
          <a:xfrm>
            <a:off x="175993" y="698133"/>
            <a:ext cx="46980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Perception about brands in the food and beverage industry is mostly neutral.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 half of the respondents have previously tried Red Bull.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people </a:t>
            </a:r>
            <a:r>
              <a:rPr lang="en-US" sz="2000" dirty="0" smtClean="0"/>
              <a:t>choose brands according </a:t>
            </a:r>
            <a:r>
              <a:rPr lang="en-US" sz="2000" dirty="0"/>
              <a:t>to its brand reputation among other reasons.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people have rated 3 followed by 4 out of 5 stars while rating their experience with the taste of the product.</a:t>
            </a:r>
          </a:p>
        </p:txBody>
      </p:sp>
    </p:spTree>
    <p:extLst>
      <p:ext uri="{BB962C8B-B14F-4D97-AF65-F5344CB8AC3E}">
        <p14:creationId xmlns:p14="http://schemas.microsoft.com/office/powerpoint/2010/main" val="1234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2D2B2E4F-00D9-FAEC-69BA-52F169948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23065" y="1"/>
            <a:ext cx="7268936" cy="35257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F31259E-2C58-0055-6C86-0001AFB9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23065" y="3525790"/>
            <a:ext cx="7261412" cy="33322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B1BCD1-D63C-0256-01DC-17AF3BA37BBB}"/>
              </a:ext>
            </a:extLst>
          </p:cNvPr>
          <p:cNvSpPr txBox="1"/>
          <p:nvPr/>
        </p:nvSpPr>
        <p:spPr>
          <a:xfrm>
            <a:off x="201749" y="892796"/>
            <a:ext cx="43539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Caffeine is the most expected ingredient in the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people prefer compact and portable cans followed by innovative bottle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60.45% people have concerns about health regarding the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people are interested in natural and organic products.</a:t>
            </a:r>
          </a:p>
        </p:txBody>
      </p:sp>
    </p:spTree>
    <p:extLst>
      <p:ext uri="{BB962C8B-B14F-4D97-AF65-F5344CB8AC3E}">
        <p14:creationId xmlns:p14="http://schemas.microsoft.com/office/powerpoint/2010/main" val="117572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The majority of respondents seek improvements in reducing sugar content, followed by a strong preference for more natural ingredients, a wider range of flavors, and healthier alternatives.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AED7F77-F691-AE3E-D355-AF1C35940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63"/>
          <a:stretch/>
        </p:blipFill>
        <p:spPr>
          <a:xfrm>
            <a:off x="6429081" y="2495529"/>
            <a:ext cx="5497448" cy="34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xmlns="" id="{4195D7DE-DD89-4108-8CED-30AFBD4D19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31823" b="31823"/>
          <a:stretch/>
        </p:blipFill>
        <p:spPr>
          <a:xfrm>
            <a:off x="0" y="0"/>
            <a:ext cx="12192000" cy="1662113"/>
          </a:xfrm>
        </p:spPr>
      </p:pic>
      <p:sp>
        <p:nvSpPr>
          <p:cNvPr id="71" name="Title 70">
            <a:extLst>
              <a:ext uri="{FF2B5EF4-FFF2-40B4-BE49-F238E27FC236}">
                <a16:creationId xmlns:a16="http://schemas.microsoft.com/office/drawing/2014/main" xmlns="" id="{E0FEE499-AB74-47F2-A52F-76A79317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57202"/>
            <a:ext cx="9997440" cy="1581126"/>
          </a:xfrm>
        </p:spPr>
        <p:txBody>
          <a:bodyPr>
            <a:normAutofit/>
          </a:bodyPr>
          <a:lstStyle/>
          <a:p>
            <a:r>
              <a:rPr lang="en-US" dirty="0"/>
              <a:t>Consumer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dirty="0" smtClean="0"/>
              <a:t>The majority of respondents expect caffeine in their ingredients, followed by a preference for vitamins, sugar, and </a:t>
            </a:r>
            <a:r>
              <a:rPr lang="en-US" sz="2500" dirty="0" err="1" smtClean="0"/>
              <a:t>guarana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AED7F77-F691-AE3E-D355-AF1C35940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20" t="-3246" r="132" b="3246"/>
          <a:stretch/>
        </p:blipFill>
        <p:spPr>
          <a:xfrm>
            <a:off x="6759019" y="2318995"/>
            <a:ext cx="5147035" cy="3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Wood Template_Win32_AP_v2.potx" id="{B9172EDA-FE51-408A-92F2-9CD3D813CA97}" vid="{185EE45A-9B88-4674-B175-0BCC18C71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2034</TotalTime>
  <Words>583</Words>
  <Application>Microsoft Office PowerPoint</Application>
  <PresentationFormat>Widescreen</PresentationFormat>
  <Paragraphs>90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Bodoni MT</vt:lpstr>
      <vt:lpstr>Calibri</vt:lpstr>
      <vt:lpstr>Office Theme</vt:lpstr>
      <vt:lpstr>Consumer Insights Analysis for Food and Beverage Industry</vt:lpstr>
      <vt:lpstr>Agenda</vt:lpstr>
      <vt:lpstr>Survey Data Overview</vt:lpstr>
      <vt:lpstr>Brand Insights</vt:lpstr>
      <vt:lpstr>Brand Perception and Consumer Preferences </vt:lpstr>
      <vt:lpstr>PowerPoint Presentation</vt:lpstr>
      <vt:lpstr>PowerPoint Presentation</vt:lpstr>
      <vt:lpstr>Consumer Feedback</vt:lpstr>
      <vt:lpstr>Consumer Feedback</vt:lpstr>
      <vt:lpstr>Consumer Feedback</vt:lpstr>
      <vt:lpstr>Consumer Feedback</vt:lpstr>
      <vt:lpstr>Consumer Feedback</vt:lpstr>
      <vt:lpstr>Consumer Feedback</vt:lpstr>
      <vt:lpstr>Recommendations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Insights Analysis for Food and Beverage Industry</dc:title>
  <dc:creator>Meghna Ghosh</dc:creator>
  <cp:lastModifiedBy>Microsoft account</cp:lastModifiedBy>
  <cp:revision>8</cp:revision>
  <dcterms:created xsi:type="dcterms:W3CDTF">2024-09-02T05:46:15Z</dcterms:created>
  <dcterms:modified xsi:type="dcterms:W3CDTF">2024-09-09T13:28:06Z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